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7"/>
  </p:handoutMasterIdLst>
  <p:sldIdLst>
    <p:sldId id="260" r:id="rId2"/>
    <p:sldId id="258" r:id="rId3"/>
    <p:sldId id="259" r:id="rId4"/>
    <p:sldId id="261" r:id="rId5"/>
    <p:sldId id="276" r:id="rId6"/>
    <p:sldId id="262" r:id="rId7"/>
    <p:sldId id="263" r:id="rId8"/>
    <p:sldId id="266" r:id="rId9"/>
    <p:sldId id="267" r:id="rId10"/>
    <p:sldId id="268" r:id="rId11"/>
    <p:sldId id="274" r:id="rId12"/>
    <p:sldId id="269" r:id="rId13"/>
    <p:sldId id="277" r:id="rId14"/>
    <p:sldId id="278" r:id="rId15"/>
    <p:sldId id="281" r:id="rId16"/>
    <p:sldId id="282" r:id="rId17"/>
    <p:sldId id="283" r:id="rId18"/>
    <p:sldId id="284" r:id="rId19"/>
    <p:sldId id="294" r:id="rId20"/>
    <p:sldId id="289" r:id="rId21"/>
    <p:sldId id="292" r:id="rId22"/>
    <p:sldId id="293" r:id="rId23"/>
    <p:sldId id="300" r:id="rId24"/>
    <p:sldId id="307" r:id="rId25"/>
    <p:sldId id="31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Garamond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C6ACE301-BA75-184F-B539-F6E04C189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A1407E-C7DF-804A-97C8-2BDF8173DE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1E323-5010-134E-9E40-9D1E984A24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1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A8514-B501-EA46-8FB2-1691965D5F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4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448E9-5550-614E-95AC-80960D0088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39D41-EB73-1A46-B2E8-02030DB010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93990-3140-1543-BD59-F1153686BB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DA00E-E3B2-6F4D-86A6-FDFBBF342D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F9CDB-9E81-FA40-89B6-2E246F9AF7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2A115-98A9-D142-B13E-5AF40C788D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4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73B27-0116-7949-97DC-A6AF926F55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B43CF-B703-124E-A3C2-BB1C08AA73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0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0EC2C6D9-BB0A-E743-B3FD-6ED9883073B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Garamond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aramond" charset="0"/>
                <a:ea typeface="MS PGothic" charset="0"/>
              </a:rPr>
              <a:t>TRANS CRANIAL DOPPLER</a:t>
            </a:r>
            <a:endParaRPr lang="en-US" dirty="0">
              <a:latin typeface="Garamond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686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 b="1">
              <a:effectLst/>
              <a:latin typeface="Garamond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Criteria for Vessel Identification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1 . Cranial window used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2. Depth (mm) of sample volume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3. Direction of flow (toward or away from transducer, bidirectional)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4. Distance (mm) over which vessel can be traced without branching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5. Relationship to TICA/MCA/ACA junction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6. Angle of transducer in relationship to patient</a:t>
            </a:r>
            <a:r>
              <a:rPr lang="ja-JP" altLang="en-US" sz="2800" b="1">
                <a:effectLst/>
                <a:latin typeface="Garamond" charset="0"/>
                <a:ea typeface="MS PGothic" charset="0"/>
              </a:rPr>
              <a:t>’</a:t>
            </a:r>
            <a:r>
              <a:rPr lang="en-US" altLang="ja-JP" sz="2800" b="1">
                <a:effectLst/>
                <a:latin typeface="Garamond" charset="0"/>
                <a:ea typeface="MS PGothic" charset="0"/>
              </a:rPr>
              <a:t>s head and cranial windows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7. Relative flow velocity (MCA </a:t>
            </a:r>
            <a:r>
              <a:rPr lang="en-US" sz="2800" b="1" i="1">
                <a:effectLst/>
                <a:latin typeface="Garamond" charset="0"/>
                <a:ea typeface="MS PGothic" charset="0"/>
              </a:rPr>
              <a:t>&gt; </a:t>
            </a:r>
            <a:r>
              <a:rPr lang="en-US" sz="2800" b="1">
                <a:effectLst/>
                <a:latin typeface="Garamond" charset="0"/>
                <a:ea typeface="MS PGothic" charset="0"/>
              </a:rPr>
              <a:t>ACA </a:t>
            </a:r>
            <a:r>
              <a:rPr lang="en-US" sz="2800" b="1" i="1">
                <a:effectLst/>
                <a:latin typeface="Garamond" charset="0"/>
                <a:ea typeface="MS PGothic" charset="0"/>
              </a:rPr>
              <a:t>&gt; </a:t>
            </a:r>
            <a:r>
              <a:rPr lang="en-US" sz="2800" b="1">
                <a:effectLst/>
                <a:latin typeface="Garamond" charset="0"/>
                <a:ea typeface="MS PGothic" charset="0"/>
              </a:rPr>
              <a:t>PCA </a:t>
            </a:r>
            <a:r>
              <a:rPr lang="en-US" sz="2800" b="1" i="1">
                <a:effectLst/>
                <a:latin typeface="Garamond" charset="0"/>
                <a:ea typeface="MS PGothic" charset="0"/>
              </a:rPr>
              <a:t>= </a:t>
            </a:r>
            <a:r>
              <a:rPr lang="en-US" sz="2800" b="1">
                <a:effectLst/>
                <a:latin typeface="Garamond" charset="0"/>
                <a:ea typeface="MS PGothic" charset="0"/>
              </a:rPr>
              <a:t>BA </a:t>
            </a:r>
            <a:r>
              <a:rPr lang="en-US" sz="2800" b="1" i="1">
                <a:effectLst/>
                <a:latin typeface="Garamond" charset="0"/>
                <a:ea typeface="MS PGothic" charset="0"/>
              </a:rPr>
              <a:t>= </a:t>
            </a:r>
            <a:r>
              <a:rPr lang="en-US" sz="2800" b="1">
                <a:effectLst/>
                <a:latin typeface="Garamond" charset="0"/>
                <a:ea typeface="MS PGothic" charset="0"/>
              </a:rPr>
              <a:t>VA)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effectLst/>
                <a:latin typeface="Garamond" charset="0"/>
                <a:ea typeface="MS PGothic" charset="0"/>
              </a:rPr>
              <a:t>8. Response to common carotid artery compression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Angle of insonation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Angle between the ultrasound beam and the vessel being recorded from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Important to measure true TCD velocity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Observed velocity = True velocity X cosine of angle of insonation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Vessel Identification Criterion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Vessel	Window	Depth	Direction	Velocity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MCA		TT		45-65		Toward	46-86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ICA Bifur	TT		60-65		Bidirectional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ACA		TT		60-75		Away		41-76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PCA 1		TT		60-75		Toward	33-64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PCA 2		TT		60-75		Away		33-64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Ophthalmic	TO		45-60		Toward	21-49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ICA (supra-	TO		60-75		Away		50-60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clinoid)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Vertebral	TF		65-85		Away		27-55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Basilar		TF		90-120		Away		30-57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Pulsatility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Described by the shape of the spectral waveform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Relates to the peripheral resistance of the cerebral tissue supplied by the insonated vessel and the input signal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Normal Vs&gt; Vd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High pulsatilty Vs&gt;&gt;Vd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Damped pulsatility Vd &gt; 50% of Vs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Pulsatility Index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 Gosling  Equation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Garamond" charset="0"/>
                <a:ea typeface="MS PGothic" charset="0"/>
              </a:rPr>
              <a:t>			PI = Vs – Vd/ Vm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Normal = 0.8- 1.2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Increased &gt; 1.2, seen in Increased ICP, hypocapnia, aortic insufficiency, bradycardia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Decreased &lt; 0.8, seen in vessel supplying AVM due to decreased peripheral vascular resistance, downstream high grade stenosis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Physiologic factors affecting TCD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Age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Sex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Hematocrit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Temperature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Hypoglycemia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Blood CO2 level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Cardiac Output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Brain Activity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>
                <a:latin typeface="Garamond" charset="0"/>
                <a:ea typeface="MS PGothic" charset="0"/>
              </a:rPr>
              <a:t>Use in Neurosurgery and Anesthesia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Intracranial and extracranial Vascular Abnormalities</a:t>
            </a:r>
          </a:p>
          <a:p>
            <a:pPr marL="1196975" lvl="1" indent="-739775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Intracranial 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SAH and Vasospasm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Head Injury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Arteriovenous Malformation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Arterial stenosis and Occlusion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Detection of aneurysm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Brain Death</a:t>
            </a:r>
          </a:p>
          <a:p>
            <a:pPr marL="1196975" lvl="1" indent="-739775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Extra cranial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Subclavian steal Syndrome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Carotid Stenosis</a:t>
            </a:r>
          </a:p>
          <a:p>
            <a:pPr marL="1539875" lvl="2" eaLnBrk="1" hangingPunct="1">
              <a:lnSpc>
                <a:spcPct val="90000"/>
              </a:lnSpc>
            </a:pPr>
            <a:r>
              <a:rPr lang="en-US" b="1">
                <a:latin typeface="Garamond" charset="0"/>
                <a:ea typeface="MS PGothic" charset="0"/>
              </a:rPr>
              <a:t>Positional Vertebral artery Occlusion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>
                <a:latin typeface="Garamond" charset="0"/>
                <a:ea typeface="MS PGothic" charset="0"/>
              </a:rPr>
              <a:t>Use in Neurosurgery and Anesthesia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Intraoperative and procedural Monitoring</a:t>
            </a:r>
          </a:p>
          <a:p>
            <a:pPr marL="1200150"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Carotid Endarterectomy</a:t>
            </a:r>
          </a:p>
          <a:p>
            <a:pPr marL="1543050" lvl="2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For cross-clamp Hypoperfusion</a:t>
            </a:r>
          </a:p>
          <a:p>
            <a:pPr marL="1543050" lvl="2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Detection of emboli</a:t>
            </a:r>
          </a:p>
          <a:p>
            <a:pPr marL="1543050" lvl="2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Postoperative hyperperfusion</a:t>
            </a:r>
          </a:p>
          <a:p>
            <a:pPr marL="1543050" lvl="2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Postoperative occlusion</a:t>
            </a:r>
          </a:p>
          <a:p>
            <a:pPr marL="1200150"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Cardiopulmonary Bypass</a:t>
            </a:r>
          </a:p>
          <a:p>
            <a:pPr marL="1200150" lvl="1" eaLnBrk="1" hangingPunct="1">
              <a:buFont typeface="Wingdings" pitchFamily="2" charset="2"/>
              <a:buChar char="n"/>
              <a:defRPr/>
            </a:pPr>
            <a:endParaRPr lang="en-US" b="1" dirty="0" smtClean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SAH and Vasospasm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Most accurate in MCA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Velocity &gt; 120 cm/s = Vasospasm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Garamond" charset="0"/>
                <a:ea typeface="MS PGothic" charset="0"/>
              </a:rPr>
              <a:t>                  &gt; 200 cm/s = Severe Vasospasm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Velocity Increase &gt; 50 cm/S over 24 hour period – high risk for DIND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D/D vasospasm and Hyperemia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Lindegaard Ratio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Garamond" charset="0"/>
                <a:ea typeface="MS PGothic" charset="0"/>
              </a:rPr>
              <a:t>             V</a:t>
            </a:r>
            <a:r>
              <a:rPr lang="en-US" sz="1800" b="1">
                <a:latin typeface="Garamond" charset="0"/>
                <a:ea typeface="MS PGothic" charset="0"/>
              </a:rPr>
              <a:t>MCA</a:t>
            </a:r>
            <a:r>
              <a:rPr lang="en-US" b="1">
                <a:latin typeface="Garamond" charset="0"/>
                <a:ea typeface="MS PGothic" charset="0"/>
              </a:rPr>
              <a:t>/V</a:t>
            </a:r>
            <a:r>
              <a:rPr lang="en-US" sz="1800" b="1">
                <a:latin typeface="Garamond" charset="0"/>
                <a:ea typeface="MS PGothic" charset="0"/>
              </a:rPr>
              <a:t>ICA </a:t>
            </a:r>
            <a:r>
              <a:rPr lang="en-US" b="1">
                <a:latin typeface="Garamond" charset="0"/>
                <a:ea typeface="MS PGothic" charset="0"/>
              </a:rPr>
              <a:t>( 1.7 ± 0.4)</a:t>
            </a:r>
          </a:p>
          <a:p>
            <a:pPr eaLnBrk="1" hangingPunct="1">
              <a:buFont typeface="Wingdings" charset="0"/>
              <a:buNone/>
            </a:pPr>
            <a:r>
              <a:rPr lang="en-US" sz="1800" b="1">
                <a:latin typeface="Garamond" charset="0"/>
                <a:ea typeface="MS PGothic" charset="0"/>
              </a:rPr>
              <a:t>		     </a:t>
            </a:r>
            <a:r>
              <a:rPr lang="en-US" b="1">
                <a:latin typeface="Garamond" charset="0"/>
                <a:ea typeface="MS PGothic" charset="0"/>
              </a:rPr>
              <a:t>&gt; 3 = vasospasm</a:t>
            </a:r>
            <a:endParaRPr lang="en-US" sz="1800" b="1">
              <a:latin typeface="Garamond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Monitoring response to Tripple H therapy, Endovascular therapy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Detection of Intracranial Aneurysm – introduction of trans-cranial colour coded sonography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Peroperatively can be used for assessing the vasospasm, patency of vessels, residual aneurysm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Transcranial Doppler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1982, Aaslid and colleagues introduced TCD as a non-invasive technique for monitoring blood flow velocity in basal cerebral arteries in patients with SAH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Now increasingly used in intensive care units and anesthesia for research and clinical practice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Head Injury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Blood flow velocity from relative flow changes- Vasospasm/ Hyperemia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CO2 reactivity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Cerebral Autoregulation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Static autoregulation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Dynamic autoregulation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Post-traumatic Vasospasm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Vascular Dissection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b="1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Brain death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False positive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Cerebral circulatory arrest can be transient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Residual brainstem circulation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Abnormally low diastolic pressure; IABP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False Negative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Complete destruction of brainstem with preserved supratentorial flow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b="1" dirty="0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Arteriovenous Malformation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High velocity in feeding arteries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Low pulsatility index s/o decreased peripheral vascular resistance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Defective autoregulation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Intraoperative use to detect residual aneurysm during surgery or neuroendovascular procedures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Garamond" charset="0"/>
                <a:ea typeface="MS PGothic" charset="0"/>
              </a:rPr>
              <a:t>Intraoperative and Procedural Monitoring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916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b="1" dirty="0" smtClean="0">
                <a:ea typeface="+mn-ea"/>
                <a:cs typeface="+mn-cs"/>
              </a:rPr>
              <a:t>Carotid Endarterectomy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800" b="1" dirty="0" smtClean="0">
                <a:ea typeface="ＭＳ Ｐゴシック" charset="0"/>
              </a:rPr>
              <a:t>For cross-clamp Hypoperfusion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800" b="1" dirty="0" smtClean="0">
                <a:ea typeface="ＭＳ Ｐゴシック" charset="0"/>
              </a:rPr>
              <a:t>Detection of emboli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800" b="1" dirty="0" smtClean="0">
                <a:ea typeface="ＭＳ Ｐゴシック" charset="0"/>
              </a:rPr>
              <a:t>Postoperative hypoperfusion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800" b="1" dirty="0" smtClean="0">
                <a:ea typeface="ＭＳ Ｐゴシック" charset="0"/>
              </a:rPr>
              <a:t>Postoperative occlusion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b="1" dirty="0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During Cardiopulmonary Bypass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Dynamic evaluation of cerebral blood flow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Detection of emboli during aortic cannulation and cardiac manipulation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Latest development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Transcranial colour coded Ultrasonography</a:t>
            </a:r>
          </a:p>
          <a:p>
            <a:pPr eaLnBrk="1" hangingPunct="1"/>
            <a:r>
              <a:rPr lang="en-US" b="1">
                <a:latin typeface="Garamond" charset="0"/>
                <a:ea typeface="MS PGothic" charset="0"/>
              </a:rPr>
              <a:t>f-TCD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Doppler Effect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1842, Christian Doppler - frequency shift of reflected and scattered signals that occurs whenever there is relative motion between the emitter and the object or interface reflecting the sound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Principles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pPr eaLnBrk="1" hangingPunct="1"/>
            <a:r>
              <a:rPr lang="en-US" b="1">
                <a:effectLst/>
                <a:latin typeface="Garamond" charset="0"/>
                <a:ea typeface="MS PGothic" charset="0"/>
              </a:rPr>
              <a:t>Uses a handheld, directional, microprocessor-controlled,  low-frequency (2-MHz), pulsed doppler transducer to measure the velocity and pulsatility of blood flow within the arteries of the circle of Willis and vertebrobasilar system</a:t>
            </a:r>
          </a:p>
          <a:p>
            <a:pPr eaLnBrk="1" hangingPunct="1"/>
            <a:r>
              <a:rPr lang="en-US" b="1">
                <a:effectLst/>
                <a:latin typeface="Garamond" charset="0"/>
                <a:ea typeface="MS PGothic" charset="0"/>
              </a:rPr>
              <a:t>Noninvasive, nonionizing, portable, inexpensive, safe for serial or prolonged studies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ffectLst/>
                <a:ea typeface="+mn-ea"/>
                <a:cs typeface="+mn-cs"/>
              </a:rPr>
              <a:t>Based on detection of frequency shifts from insonated RBC moving through a small preselected arterial spatial region (sample volume).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ffectLst/>
                <a:ea typeface="+mn-ea"/>
                <a:cs typeface="+mn-cs"/>
              </a:rPr>
              <a:t>Sample volume is determined by lateral focussing of the transducer, duration of transmitted sound burst at a specific pulse repitition rate (PRF) and duration of the range gate opening (Ts)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History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1979, Nornes described the intraoperative pulsed doppler sonographic method to study cerebral hemodynamics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1982, Aaslid et al introduced the 2 MHz pulsed doppler device that enabled the noninvasive transcranial measurement of blood flow velocity in large intracranial basal vessels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1986, Eden Medical Electonics developed the Trans-scan, device capable of three dimensional, multiprojectioal flow mapping, colour coded for flow direction and velocity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1988, EME introduced the TC20005 scanner, TCD with advanced post-processing and display capabilities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Recent developments- introduction of intravascular sonographic contrast agents, multi-channel transcranial doppler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Garamond" charset="0"/>
                <a:ea typeface="MS PGothic" charset="0"/>
              </a:rPr>
              <a:t>Examination Technique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Can be performed in any patient- awake or comatose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+mn-ea"/>
                <a:cs typeface="+mn-cs"/>
              </a:rPr>
              <a:t>Four naturally occurring cranial windows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Transtemporal- 3 windows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Transorbital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Transforaminal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Submandibular 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b="1" dirty="0" smtClean="0">
                <a:ea typeface="ＭＳ Ｐゴシック" charset="0"/>
              </a:rPr>
              <a:t>In addition- open fontanelle, burr holes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b="1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endParaRPr lang="en-US" sz="3200" dirty="0">
              <a:ea typeface="ＭＳ Ｐゴシック" charset="0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aramond" charset="0"/>
                <a:ea typeface="MS PGothic" charset="0"/>
              </a:rPr>
              <a:t>WINDOWS</a:t>
            </a:r>
          </a:p>
          <a:p>
            <a:pPr>
              <a:buFont typeface="Wingdings" charset="0"/>
              <a:buNone/>
            </a:pPr>
            <a:r>
              <a:rPr lang="en-US">
                <a:latin typeface="Garamond" charset="0"/>
                <a:ea typeface="MS PGothic" charset="0"/>
              </a:rPr>
              <a:t>A.Transtemporal, </a:t>
            </a:r>
          </a:p>
          <a:p>
            <a:pPr>
              <a:buFont typeface="Wingdings" charset="0"/>
              <a:buNone/>
            </a:pPr>
            <a:r>
              <a:rPr lang="en-US">
                <a:latin typeface="Garamond" charset="0"/>
                <a:ea typeface="MS PGothic" charset="0"/>
              </a:rPr>
              <a:t>B. Transorbital</a:t>
            </a:r>
          </a:p>
          <a:p>
            <a:pPr>
              <a:buFont typeface="Wingdings" charset="0"/>
              <a:buNone/>
            </a:pPr>
            <a:r>
              <a:rPr lang="en-US">
                <a:latin typeface="Garamond" charset="0"/>
                <a:ea typeface="MS PGothic" charset="0"/>
              </a:rPr>
              <a:t>C. Transforaminal, </a:t>
            </a:r>
          </a:p>
          <a:p>
            <a:pPr>
              <a:buFont typeface="Wingdings" charset="0"/>
              <a:buNone/>
            </a:pPr>
            <a:r>
              <a:rPr lang="en-US">
                <a:latin typeface="Garamond" charset="0"/>
                <a:ea typeface="MS PGothic" charset="0"/>
              </a:rPr>
              <a:t>D. Submandibular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1065</TotalTime>
  <Words>820</Words>
  <Application>Microsoft Macintosh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Stream</vt:lpstr>
      <vt:lpstr>TRANS CRANIAL DOPPLER</vt:lpstr>
      <vt:lpstr>Transcranial Doppler</vt:lpstr>
      <vt:lpstr>Doppler Effect</vt:lpstr>
      <vt:lpstr>Principles</vt:lpstr>
      <vt:lpstr>PowerPoint Presentation</vt:lpstr>
      <vt:lpstr>History</vt:lpstr>
      <vt:lpstr>PowerPoint Presentation</vt:lpstr>
      <vt:lpstr>Examination Technique</vt:lpstr>
      <vt:lpstr>PowerPoint Presentation</vt:lpstr>
      <vt:lpstr>PowerPoint Presentation</vt:lpstr>
      <vt:lpstr>Angle of insonation</vt:lpstr>
      <vt:lpstr>PowerPoint Presentation</vt:lpstr>
      <vt:lpstr>Pulsatility </vt:lpstr>
      <vt:lpstr>Pulsatility Index</vt:lpstr>
      <vt:lpstr>Physiologic factors affecting TCD</vt:lpstr>
      <vt:lpstr>Use in Neurosurgery and Anesthesia</vt:lpstr>
      <vt:lpstr>Use in Neurosurgery and Anesthesia</vt:lpstr>
      <vt:lpstr>SAH and Vasospasm</vt:lpstr>
      <vt:lpstr>PowerPoint Presentation</vt:lpstr>
      <vt:lpstr>Head Injury</vt:lpstr>
      <vt:lpstr>Brain death</vt:lpstr>
      <vt:lpstr>Arteriovenous Malformation</vt:lpstr>
      <vt:lpstr>Intraoperative and Procedural Monitoring</vt:lpstr>
      <vt:lpstr>During Cardiopulmonary Bypass</vt:lpstr>
      <vt:lpstr>Latest development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Mankind</dc:creator>
  <cp:lastModifiedBy>apple</cp:lastModifiedBy>
  <cp:revision>35</cp:revision>
  <dcterms:created xsi:type="dcterms:W3CDTF">2007-02-24T18:00:45Z</dcterms:created>
  <dcterms:modified xsi:type="dcterms:W3CDTF">2013-12-18T13:09:14Z</dcterms:modified>
</cp:coreProperties>
</file>